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0"/>
    <p:restoredTop sz="94643"/>
  </p:normalViewPr>
  <p:slideViewPr>
    <p:cSldViewPr>
      <p:cViewPr varScale="1">
        <p:scale>
          <a:sx n="59" d="100"/>
          <a:sy n="59" d="100"/>
        </p:scale>
        <p:origin x="1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NSDI steering committee of</a:t>
            </a:r>
            <a:r>
              <a:rPr kumimoji="1" lang="en-US" altLang="ja-JP" baseline="0" dirty="0" smtClean="0"/>
              <a:t> Japan is chaired by deputy chief cabinet secretary. The director general of GSI is a member of the committee, and GSI acts as one of the secretariat member of the committee.</a:t>
            </a:r>
          </a:p>
          <a:p>
            <a:r>
              <a:rPr kumimoji="1" lang="en-US" altLang="ja-JP" baseline="0" dirty="0" smtClean="0"/>
              <a:t>Under the steering committee, we have working group on geographic information systems, satellite positioning, and project promotion. There are several review teams and promotion teams under the working groups.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594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C396D-F647-864E-818D-5AA734DF49AB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963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s.gsi.go.jp/#15/32.886146/130.990098/&amp;base=std&amp;ls=std%7Curgent_earthquake_20160414kumamoto_20160307_20160418_u07r%2C0.5%7Ctoshiken_katsudansouzu%7C_20160414kumamoto_0429dol1%7C_20160414kumamoto_faultmodel%7C20160414kumamoto_handoku1%7C20" TargetMode="Externa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WFtpyGXyDFg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MXvE8QSVU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525344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467544" y="1034703"/>
            <a:ext cx="8460432" cy="1170161"/>
          </a:xfrm>
        </p:spPr>
        <p:txBody>
          <a:bodyPr/>
          <a:lstStyle/>
          <a:p>
            <a:pPr eaLnBrk="1" hangingPunct="1"/>
            <a:r>
              <a:rPr lang="en-US" altLang="ja-JP" sz="4800" b="1" dirty="0" smtClean="0">
                <a:solidFill>
                  <a:srgbClr val="FF0000"/>
                </a:solidFill>
              </a:rPr>
              <a:t>Promotion of NSDI in Japan</a:t>
            </a:r>
            <a:endParaRPr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985968"/>
            <a:ext cx="6400800" cy="1201472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6228184" y="115889"/>
            <a:ext cx="2807866" cy="57680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2016-11-14 SSGCC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761" y="6229434"/>
            <a:ext cx="3964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Kikuchi </a:t>
            </a:r>
            <a:r>
              <a:rPr lang="en-US" altLang="ja-JP" sz="1050" dirty="0" smtClean="0">
                <a:solidFill>
                  <a:schemeClr val="bg1"/>
                </a:solidFill>
              </a:rPr>
              <a:t>City, </a:t>
            </a:r>
            <a:r>
              <a:rPr lang="en-US" altLang="ja-JP" sz="1050" dirty="0">
                <a:solidFill>
                  <a:schemeClr val="bg1"/>
                </a:solidFill>
              </a:rPr>
              <a:t>licensed 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Detection of landslides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UAV (drone) video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4" name="図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390"/>
            <a:ext cx="9144000" cy="55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Flood in </a:t>
            </a:r>
            <a:r>
              <a:rPr kumimoji="1" lang="en-US" altLang="ja-JP" dirty="0" err="1" smtClean="0"/>
              <a:t>Joso</a:t>
            </a:r>
            <a:r>
              <a:rPr kumimoji="1" lang="en-US" altLang="ja-JP" dirty="0" smtClean="0"/>
              <a:t> city, 2015-09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12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588"/>
            <a:ext cx="9144000" cy="5592748"/>
          </a:xfrm>
          <a:prstGeom prst="rect">
            <a:avLst/>
          </a:prstGeom>
        </p:spPr>
      </p:pic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587" y="4834458"/>
            <a:ext cx="3268901" cy="183490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49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Important to record the recovery, too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98561"/>
          </a:xfrm>
          <a:prstGeom prst="rect">
            <a:avLst/>
          </a:prstGeom>
        </p:spPr>
      </p:pic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831849"/>
            <a:ext cx="3291992" cy="183751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00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 proposal for promoting NSDI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kumimoji="1" lang="en-US" altLang="ja-JP" dirty="0" smtClean="0"/>
              <a:t>Identify a most relevant use case of your NSDI component.</a:t>
            </a:r>
          </a:p>
          <a:p>
            <a:r>
              <a:rPr lang="en-US" altLang="ja-JP" dirty="0" smtClean="0"/>
              <a:t>Try to provide a best performance for the identified use case.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If people need something, it </a:t>
            </a:r>
            <a:r>
              <a:rPr lang="en-US" altLang="ja-JP" i="1" dirty="0" smtClean="0"/>
              <a:t>is</a:t>
            </a:r>
            <a:r>
              <a:rPr lang="en-US" altLang="ja-JP" dirty="0" smtClean="0"/>
              <a:t> necessary.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69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/>
          <p:cNvSpPr/>
          <p:nvPr/>
        </p:nvSpPr>
        <p:spPr>
          <a:xfrm>
            <a:off x="251520" y="3212976"/>
            <a:ext cx="8640960" cy="27363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251520" y="1097756"/>
            <a:ext cx="8640960" cy="16831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Promotion of NSDI in Japan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kumimoji="1" lang="en-US" altLang="ja-JP" dirty="0" smtClean="0"/>
              <a:t>At the level of the entire government</a:t>
            </a:r>
          </a:p>
          <a:p>
            <a:pPr lvl="1"/>
            <a:r>
              <a:rPr lang="en-US" altLang="ja-JP" dirty="0" smtClean="0"/>
              <a:t>NSDI Steering Committee</a:t>
            </a:r>
          </a:p>
          <a:p>
            <a:pPr lvl="1"/>
            <a:r>
              <a:rPr lang="en-US" altLang="ja-JP" dirty="0" smtClean="0"/>
              <a:t>NSDI Working Groups</a:t>
            </a:r>
          </a:p>
          <a:p>
            <a:pPr lvl="1"/>
            <a:endParaRPr kumimoji="1" lang="en-US" altLang="ja-JP" dirty="0" smtClean="0"/>
          </a:p>
          <a:p>
            <a:r>
              <a:rPr lang="en-US" altLang="ja-JP" dirty="0" smtClean="0"/>
              <a:t>At the level of national geospatial information authority</a:t>
            </a:r>
          </a:p>
          <a:p>
            <a:pPr lvl="1"/>
            <a:r>
              <a:rPr kumimoji="1" lang="en-US" altLang="ja-JP" dirty="0" smtClean="0"/>
              <a:t>GNSS CORS Infrastructure</a:t>
            </a:r>
          </a:p>
          <a:p>
            <a:pPr lvl="1"/>
            <a:r>
              <a:rPr lang="en-US" altLang="ja-JP" dirty="0" smtClean="0"/>
              <a:t>Web Maps (geoportal)</a:t>
            </a:r>
          </a:p>
          <a:p>
            <a:pPr lvl="1"/>
            <a:r>
              <a:rPr lang="en-US" altLang="ja-JP" dirty="0"/>
              <a:t>M</a:t>
            </a:r>
            <a:r>
              <a:rPr kumimoji="1" lang="en-US" altLang="ja-JP" dirty="0" smtClean="0"/>
              <a:t>oment of truth as in disaster response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4886"/>
            <a:ext cx="7019925" cy="476250"/>
          </a:xfrm>
        </p:spPr>
        <p:txBody>
          <a:bodyPr/>
          <a:lstStyle/>
          <a:p>
            <a:r>
              <a:rPr kumimoji="1" lang="en-US" altLang="ja-JP" dirty="0" smtClean="0"/>
              <a:t>NSDI Steering Committee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141413" y="3140968"/>
            <a:ext cx="3062436" cy="1224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Geographic information </a:t>
            </a:r>
            <a:r>
              <a:rPr kumimoji="0" lang="en-US" altLang="ja-JP" sz="2000" kern="0" dirty="0" smtClean="0">
                <a:solidFill>
                  <a:prstClr val="black"/>
                </a:solidFill>
                <a:latin typeface="Calibri"/>
                <a:ea typeface="ＤＨＰ特太ゴシック体" pitchFamily="2" charset="-128"/>
                <a:cs typeface=""/>
              </a:rPr>
              <a:t>s</a:t>
            </a:r>
            <a:r>
              <a:rPr kumimoji="0" lang="en-US" altLang="ja-JP" sz="20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ystems</a:t>
            </a: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 WG</a:t>
            </a:r>
            <a:endParaRPr kumimoji="0" lang="en-US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3410471" y="3140968"/>
            <a:ext cx="2529682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Satellite positioning WG</a:t>
            </a:r>
            <a:endParaRPr kumimoji="0" lang="zh-TW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141412" y="4725144"/>
            <a:ext cx="3566492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i="0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on protecting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ersonal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information and intellectual property</a:t>
            </a:r>
            <a:endParaRPr kumimoji="0" lang="ja-JP" altLang="en-US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on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n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ational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s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ecurity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RT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on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d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evelopment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and update of fundamental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g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eospatial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gata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ゴシック" pitchFamily="49" charset="-128"/>
              <a:ea typeface="ＭＳ ゴシック" pitchFamily="49" charset="-128"/>
              <a:cs typeface=""/>
            </a:endParaRPr>
          </a:p>
        </p:txBody>
      </p:sp>
      <p:cxnSp>
        <p:nvCxnSpPr>
          <p:cNvPr id="22" name="AutoShape 14"/>
          <p:cNvCxnSpPr>
            <a:cxnSpLocks noChangeShapeType="1"/>
            <a:endCxn id="22" idx="0"/>
          </p:cNvCxnSpPr>
          <p:nvPr/>
        </p:nvCxnSpPr>
        <p:spPr bwMode="auto">
          <a:xfrm rot="5400000">
            <a:off x="1988190" y="2393362"/>
            <a:ext cx="432048" cy="106316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3" name="AutoShape 15"/>
          <p:cNvCxnSpPr>
            <a:cxnSpLocks noChangeShapeType="1"/>
            <a:endCxn id="24" idx="0"/>
          </p:cNvCxnSpPr>
          <p:nvPr/>
        </p:nvCxnSpPr>
        <p:spPr bwMode="auto">
          <a:xfrm rot="16200000" flipH="1">
            <a:off x="3489530" y="1955186"/>
            <a:ext cx="432048" cy="193951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4" name="カギ線コネクタ 23"/>
          <p:cNvCxnSpPr>
            <a:stCxn id="25" idx="0"/>
            <a:endCxn id="22" idx="2"/>
          </p:cNvCxnSpPr>
          <p:nvPr/>
        </p:nvCxnSpPr>
        <p:spPr>
          <a:xfrm rot="16200000" flipV="1">
            <a:off x="1618625" y="4419110"/>
            <a:ext cx="360040" cy="252027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25" name="角丸四角形 24"/>
          <p:cNvSpPr/>
          <p:nvPr/>
        </p:nvSpPr>
        <p:spPr>
          <a:xfrm>
            <a:off x="395536" y="764704"/>
            <a:ext cx="4680520" cy="1944216"/>
          </a:xfrm>
          <a:prstGeom prst="roundRect">
            <a:avLst/>
          </a:prstGeom>
          <a:gradFill>
            <a:gsLst>
              <a:gs pos="88000">
                <a:srgbClr val="F79646">
                  <a:lumMod val="60000"/>
                  <a:lumOff val="40000"/>
                  <a:alpha val="63000"/>
                </a:srgbClr>
              </a:gs>
              <a:gs pos="56000">
                <a:srgbClr val="F79646">
                  <a:lumMod val="75000"/>
                </a:srgbClr>
              </a:gs>
            </a:gsLst>
            <a:lin ang="16200000" scaled="0"/>
          </a:gradFill>
          <a:ln w="28575" cap="flat" cmpd="sng" algn="ctr">
            <a:solidFill>
              <a:srgbClr val="F7964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NSDI steering</a:t>
            </a:r>
            <a:r>
              <a:rPr kumimoji="0" lang="en-US" altLang="ja-JP" sz="3200" i="0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3200" kern="0" dirty="0" smtClean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3200" i="0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ommittee</a:t>
            </a:r>
            <a:r>
              <a:rPr kumimoji="0" lang="en-US" altLang="ja-JP" sz="3200" i="0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*</a:t>
            </a:r>
            <a:r>
              <a:rPr kumimoji="0" lang="en-US" altLang="ja-JP" sz="32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* Committee </a:t>
            </a:r>
            <a:r>
              <a:rPr kumimoji="0" lang="en-US" altLang="ja-JP" sz="14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the advancement of Utilizing Geospatial Information</a:t>
            </a:r>
          </a:p>
        </p:txBody>
      </p:sp>
      <p:sp>
        <p:nvSpPr>
          <p:cNvPr id="27" name="四角形吹き出し 26"/>
          <p:cNvSpPr/>
          <p:nvPr/>
        </p:nvSpPr>
        <p:spPr>
          <a:xfrm>
            <a:off x="5148064" y="449263"/>
            <a:ext cx="3923928" cy="2331664"/>
          </a:xfrm>
          <a:prstGeom prst="wedgeRectCallout">
            <a:avLst>
              <a:gd name="adj1" fmla="val -55714"/>
              <a:gd name="adj2" fmla="val -9605"/>
            </a:avLst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4F62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Chair: Deputy chief cabinet </a:t>
            </a:r>
            <a:r>
              <a:rPr kumimoji="0" lang="en-US" altLang="ja-JP" kern="0" dirty="0" smtClean="0">
                <a:solidFill>
                  <a:prstClr val="white"/>
                </a:solidFill>
                <a:latin typeface="Calibri"/>
                <a:cs typeface=""/>
              </a:rPr>
              <a:t>s</a:t>
            </a:r>
            <a:r>
              <a:rPr kumimoji="0" lang="en-US" altLang="ja-JP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ecretary</a:t>
            </a:r>
            <a:endParaRPr kumimoji="0" lang="en-US" altLang="ja-JP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     (parliamentary and administration)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Acting: Assistant deputy </a:t>
            </a:r>
            <a:r>
              <a:rPr kumimoji="0" lang="en-US" altLang="ja-JP" sz="1400" kern="0" dirty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hief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kern="0" dirty="0">
                <a:solidFill>
                  <a:prstClr val="white"/>
                </a:solidFill>
                <a:latin typeface="Calibri"/>
                <a:cs typeface=""/>
              </a:rPr>
              <a:t>c</a:t>
            </a: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abinet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secretary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Members: Bureau directors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relevant agencies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                   including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 </a:t>
            </a:r>
            <a:r>
              <a:rPr kumimoji="0" lang="en-US" altLang="ja-JP" sz="1400" u="sng" kern="0" dirty="0" smtClean="0">
                <a:solidFill>
                  <a:srgbClr val="FFFF00"/>
                </a:solidFill>
                <a:latin typeface="Calibri"/>
                <a:cs typeface=""/>
              </a:rPr>
              <a:t>d</a:t>
            </a:r>
            <a:r>
              <a:rPr kumimoji="0" lang="en-US" altLang="ja-JP" sz="1400" i="0" u="sng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irector</a:t>
            </a:r>
            <a:r>
              <a:rPr kumimoji="0" lang="en-US" altLang="ja-JP" sz="140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-general of GSI</a:t>
            </a:r>
            <a:endParaRPr kumimoji="0" lang="en-US" altLang="ja-JP" sz="1400" i="0" u="sng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Secretariat: Cabinet, MLIT* and </a:t>
            </a:r>
            <a:r>
              <a:rPr kumimoji="0" lang="en-US" altLang="ja-JP" sz="200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"/>
              </a:rPr>
              <a:t>GSI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Times New Roman" charset="0"/>
                <a:ea typeface="Times New Roman" charset="0"/>
                <a:cs typeface="Times New Roman" charset="0"/>
              </a:rPr>
              <a:t>* National and regional policy bureau, ministry of land, infrastructure, transport and tourism</a:t>
            </a:r>
            <a:endParaRPr kumimoji="0" lang="en-US" altLang="ja-JP" sz="1400" kern="0" dirty="0">
              <a:solidFill>
                <a:prstClr val="white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6146776" y="3140968"/>
            <a:ext cx="2853208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Geospatial project </a:t>
            </a:r>
            <a:r>
              <a:rPr kumimoji="0" lang="en-US" altLang="ja-JP" sz="2000" kern="0" dirty="0">
                <a:solidFill>
                  <a:prstClr val="black"/>
                </a:solidFill>
                <a:latin typeface="Calibri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20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romotion</a:t>
            </a: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 WG</a:t>
            </a:r>
            <a:endParaRPr kumimoji="0" lang="zh-TW" altLang="ja-JP" sz="20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cxnSp>
        <p:nvCxnSpPr>
          <p:cNvPr id="29" name="AutoShape 15"/>
          <p:cNvCxnSpPr>
            <a:cxnSpLocks noChangeShapeType="1"/>
          </p:cNvCxnSpPr>
          <p:nvPr/>
        </p:nvCxnSpPr>
        <p:spPr bwMode="auto">
          <a:xfrm rot="16200000" flipH="1">
            <a:off x="4938564" y="506152"/>
            <a:ext cx="432048" cy="48375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30" name="カギ線コネクタ 29"/>
          <p:cNvCxnSpPr/>
          <p:nvPr/>
        </p:nvCxnSpPr>
        <p:spPr>
          <a:xfrm rot="5400000" flipH="1" flipV="1">
            <a:off x="6819646" y="3971410"/>
            <a:ext cx="360041" cy="1147428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31" name="AutoShape 24"/>
          <p:cNvSpPr>
            <a:spLocks noChangeArrowheads="1"/>
          </p:cNvSpPr>
          <p:nvPr/>
        </p:nvSpPr>
        <p:spPr bwMode="auto">
          <a:xfrm>
            <a:off x="3851920" y="4725144"/>
            <a:ext cx="5148064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/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i="0" u="sng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u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tilization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geospatial </a:t>
            </a:r>
            <a:r>
              <a:rPr kumimoji="0" lang="en-US" altLang="ja-JP" sz="1600" kern="0" dirty="0" err="1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i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nformation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center</a:t>
            </a:r>
            <a:endParaRPr kumimoji="0" lang="ja-JP" altLang="en-US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a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dvancement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disaster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revention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system</a:t>
            </a: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IT-based agriculture, forestry and fisheries</a:t>
            </a: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v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italization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 of communities and small and mid-size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e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nterprises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285750" marR="0" lvl="0" indent="-28575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altLang="ja-JP" sz="1600" kern="0" dirty="0" smtClean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PT 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for </a:t>
            </a:r>
            <a:r>
              <a:rPr kumimoji="0" lang="en-US" altLang="ja-JP" sz="1600" kern="0" noProof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o</a:t>
            </a:r>
            <a:r>
              <a:rPr kumimoji="0" lang="en-US" altLang="ja-JP" sz="1600" i="0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verseas </a:t>
            </a:r>
            <a:r>
              <a:rPr kumimoji="0" lang="en-US" altLang="ja-JP" sz="1600" kern="0" dirty="0">
                <a:solidFill>
                  <a:prstClr val="black"/>
                </a:solidFill>
                <a:latin typeface="+mn-lt"/>
                <a:ea typeface="ＤＨＰ特太ゴシック体" pitchFamily="2" charset="-128"/>
                <a:cs typeface=""/>
              </a:rPr>
              <a:t>d</a:t>
            </a:r>
            <a:r>
              <a:rPr kumimoji="0" lang="en-US" altLang="ja-JP" sz="1600" i="0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ＤＨＰ特太ゴシック体" pitchFamily="2" charset="-128"/>
                <a:cs typeface=""/>
              </a:rPr>
              <a:t>evelopment</a:t>
            </a:r>
            <a:endParaRPr kumimoji="0" lang="en-US" altLang="ja-JP" sz="1600" i="0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ゴシック" pitchFamily="49" charset="-128"/>
              <a:cs typeface="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995936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Promotion Teams</a:t>
            </a:r>
            <a:endParaRPr kumimoji="0" lang="ja-JP" altLang="en-US" sz="1800" i="0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51520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Review Teams</a:t>
            </a:r>
            <a:endParaRPr kumimoji="0" lang="ja-JP" altLang="en-US" sz="1800" i="0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88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NSDI Basic Plan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468B2-C4ED-0B48-82D4-41F72683C86C}" type="slidenum">
              <a:rPr lang="en-US" altLang="ja-JP" smtClean="0"/>
              <a:pPr/>
              <a:t>4</a:t>
            </a:fld>
            <a:endParaRPr lang="en-US" altLang="ja-JP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523429"/>
            <a:ext cx="5544269" cy="6334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雲 4"/>
          <p:cNvSpPr/>
          <p:nvPr/>
        </p:nvSpPr>
        <p:spPr>
          <a:xfrm>
            <a:off x="1043608" y="3429000"/>
            <a:ext cx="2251887" cy="115212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31 pages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雲 5"/>
          <p:cNvSpPr/>
          <p:nvPr/>
        </p:nvSpPr>
        <p:spPr>
          <a:xfrm>
            <a:off x="4679504" y="3933056"/>
            <a:ext cx="4464496" cy="198700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Not actually a “bottom-up” document. But reflects existing work of relevant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organisations</a:t>
            </a:r>
            <a:r>
              <a:rPr kumimoji="1" lang="en-US" altLang="ja-JP" dirty="0" smtClean="0">
                <a:solidFill>
                  <a:schemeClr val="tx1"/>
                </a:solidFill>
              </a:rPr>
              <a:t> incl. GSI. 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rgbClr val="0070C0"/>
                </a:solidFill>
              </a:rPr>
              <a:t>Geospatial Infrastructure 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5</a:t>
            </a:fld>
            <a:endParaRPr lang="en-US" altLang="ja-JP"/>
          </a:p>
        </p:txBody>
      </p:sp>
      <p:sp>
        <p:nvSpPr>
          <p:cNvPr id="5" name="雲 4"/>
          <p:cNvSpPr/>
          <p:nvPr/>
        </p:nvSpPr>
        <p:spPr>
          <a:xfrm>
            <a:off x="323528" y="2060848"/>
            <a:ext cx="1944216" cy="410445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tx1"/>
                </a:solidFill>
              </a:rPr>
              <a:t>NSDI</a:t>
            </a: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National Spatial Data Infrastructure 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2339752" y="3717032"/>
            <a:ext cx="64807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059832" y="2064770"/>
            <a:ext cx="2448272" cy="4316557"/>
          </a:xfrm>
          <a:prstGeom prst="roundRect">
            <a:avLst>
              <a:gd name="adj" fmla="val 111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Society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Various application by open innovation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203848" y="4149080"/>
            <a:ext cx="2173044" cy="2088232"/>
          </a:xfrm>
          <a:prstGeom prst="roundRect">
            <a:avLst>
              <a:gd name="adj" fmla="val 11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Infrastructure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Open data service, often by open source software</a:t>
            </a:r>
          </a:p>
        </p:txBody>
      </p:sp>
      <p:sp>
        <p:nvSpPr>
          <p:cNvPr id="9" name="左中かっこ 8"/>
          <p:cNvSpPr/>
          <p:nvPr/>
        </p:nvSpPr>
        <p:spPr>
          <a:xfrm>
            <a:off x="5376892" y="3573016"/>
            <a:ext cx="563260" cy="2952328"/>
          </a:xfrm>
          <a:prstGeom prst="leftBrace">
            <a:avLst>
              <a:gd name="adj1" fmla="val 8333"/>
              <a:gd name="adj2" fmla="val 5063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0152" y="3717032"/>
            <a:ext cx="29523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(1) GNSS CORS Infrastructure</a:t>
            </a:r>
            <a:endParaRPr kumimoji="1" lang="en-US" altLang="ja-JP" sz="2400" dirty="0" smtClean="0">
              <a:latin typeface="+mn-lt"/>
              <a:ea typeface="+mj-ea"/>
            </a:endParaRP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(2) Institutional  Arrangement</a:t>
            </a: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kumimoji="1" lang="en-US" altLang="ja-JP" sz="2400" dirty="0" smtClean="0">
                <a:latin typeface="+mn-lt"/>
                <a:ea typeface="+mj-ea"/>
              </a:rPr>
              <a:t>(3) Web Maps</a:t>
            </a:r>
            <a:endParaRPr kumimoji="1" lang="ja-JP" altLang="en-US" sz="2400" dirty="0">
              <a:latin typeface="+mn-lt"/>
              <a:ea typeface="+mj-ea"/>
            </a:endParaRPr>
          </a:p>
        </p:txBody>
      </p:sp>
      <p:cxnSp>
        <p:nvCxnSpPr>
          <p:cNvPr id="11" name="カギ線コネクタ 10"/>
          <p:cNvCxnSpPr/>
          <p:nvPr/>
        </p:nvCxnSpPr>
        <p:spPr>
          <a:xfrm rot="16200000" flipV="1">
            <a:off x="5886146" y="2186862"/>
            <a:ext cx="1152128" cy="1908212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6192564" y="2024843"/>
            <a:ext cx="2447504" cy="108012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Disaster Response as the Moment of Truth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44463" y="740767"/>
            <a:ext cx="8964612" cy="96004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kern="0" dirty="0" smtClean="0"/>
              <a:t>GSI</a:t>
            </a:r>
            <a:r>
              <a:rPr lang="en-US" altLang="ja-JP" sz="2400" kern="0" dirty="0" smtClean="0"/>
              <a:t> </a:t>
            </a:r>
            <a:r>
              <a:rPr lang="en-US" altLang="ja-JP" sz="2400" kern="0" dirty="0" smtClean="0"/>
              <a:t>broke down our contribution to NSDI into 3 components.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o</a:t>
            </a:r>
            <a:r>
              <a:rPr lang="en-US" altLang="ja-JP" sz="2400" b="1" kern="0" dirty="0" smtClean="0">
                <a:solidFill>
                  <a:srgbClr val="FF0000"/>
                </a:solidFill>
              </a:rPr>
              <a:t>wnership</a:t>
            </a:r>
            <a:r>
              <a:rPr lang="en-US" altLang="ja-JP" sz="2400" kern="0" dirty="0" smtClean="0"/>
              <a:t> and </a:t>
            </a:r>
            <a:r>
              <a:rPr lang="en-US" altLang="ja-JP" sz="2400" b="1" kern="0" dirty="0" smtClean="0">
                <a:solidFill>
                  <a:srgbClr val="00B050"/>
                </a:solidFill>
              </a:rPr>
              <a:t>involvement</a:t>
            </a:r>
            <a:r>
              <a:rPr lang="en-US" altLang="ja-JP" sz="2400" kern="0" dirty="0" smtClean="0"/>
              <a:t> matters, to implement NSDI.</a:t>
            </a:r>
            <a:endParaRPr lang="ja-JP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4585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Winning at the moments of truth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00141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400" dirty="0" smtClean="0"/>
              <a:t>The best way to </a:t>
            </a:r>
            <a:r>
              <a:rPr kumimoji="1" lang="en-US" altLang="ja-JP" sz="4400" u="sng" dirty="0" smtClean="0">
                <a:solidFill>
                  <a:srgbClr val="FF0000"/>
                </a:solidFill>
              </a:rPr>
              <a:t>promote</a:t>
            </a:r>
            <a:r>
              <a:rPr kumimoji="1" lang="en-US" altLang="ja-JP" sz="4400" dirty="0" smtClean="0"/>
              <a:t> NSDI components is to provide the best performance in </a:t>
            </a:r>
            <a:r>
              <a:rPr kumimoji="1" lang="en-US" altLang="ja-JP" sz="4400" u="sng" dirty="0" smtClean="0">
                <a:solidFill>
                  <a:srgbClr val="FF0000"/>
                </a:solidFill>
              </a:rPr>
              <a:t>a most relevant use case</a:t>
            </a:r>
            <a:r>
              <a:rPr kumimoji="1" lang="en-US" altLang="ja-JP" sz="4400" dirty="0" smtClean="0"/>
              <a:t>.</a:t>
            </a:r>
          </a:p>
          <a:p>
            <a:pPr marL="0" indent="0">
              <a:buNone/>
            </a:pPr>
            <a:r>
              <a:rPr lang="en-US" altLang="ja-JP" sz="4400" dirty="0" smtClean="0"/>
              <a:t>In the case of GSI, the use case was the </a:t>
            </a:r>
            <a:r>
              <a:rPr lang="en-US" altLang="ja-JP" sz="4400" u="sng" dirty="0" smtClean="0">
                <a:solidFill>
                  <a:srgbClr val="FF0000"/>
                </a:solidFill>
              </a:rPr>
              <a:t>disaster response</a:t>
            </a:r>
            <a:r>
              <a:rPr lang="en-US" altLang="ja-JP" sz="4400" dirty="0" smtClean="0"/>
              <a:t>.</a:t>
            </a:r>
            <a:endParaRPr kumimoji="1" lang="ja-JP" altLang="en-US" sz="4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56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Disaster Response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620689"/>
            <a:ext cx="9144000" cy="18002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800" dirty="0" smtClean="0"/>
              <a:t>Disaster Response is the 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Moment of Truth </a:t>
            </a:r>
            <a:r>
              <a:rPr kumimoji="1" lang="en-US" altLang="ja-JP" sz="2800" dirty="0" smtClean="0"/>
              <a:t>for Geospatial Infrastructure</a:t>
            </a:r>
          </a:p>
          <a:p>
            <a:pPr>
              <a:buFont typeface="Wingdings" charset="2"/>
              <a:buChar char="Ø"/>
            </a:pPr>
            <a:r>
              <a:rPr lang="en-US" altLang="ja-JP" sz="2800" dirty="0"/>
              <a:t> </a:t>
            </a:r>
            <a:r>
              <a:rPr lang="en-US" altLang="ja-JP" sz="2800" dirty="0" smtClean="0"/>
              <a:t>high demand for s</a:t>
            </a:r>
            <a:r>
              <a:rPr lang="en-US" altLang="ja-JP" sz="2800" dirty="0" smtClean="0"/>
              <a:t>calability</a:t>
            </a:r>
            <a:r>
              <a:rPr lang="en-US" altLang="ja-JP" sz="2800" dirty="0" smtClean="0"/>
              <a:t>, timeliness, </a:t>
            </a:r>
            <a:r>
              <a:rPr lang="en-US" altLang="ja-JP" sz="2800" dirty="0" smtClean="0"/>
              <a:t>and accuracy.</a:t>
            </a:r>
            <a:endParaRPr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A423-D781-6C49-B3A8-DCF5DFBBC867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09" y="2348880"/>
            <a:ext cx="7019925" cy="4291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6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Horizontal movement of GNSS CORS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FA423-D781-6C49-B3A8-DCF5DFBBC867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Satellite SAR Interferometry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2518A-9806-E445-9D0E-FDEDBA3712A1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904"/>
            <a:ext cx="9144000" cy="55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638</TotalTime>
  <Words>516</Words>
  <Application>Microsoft Macintosh PowerPoint</Application>
  <PresentationFormat>画面に合わせる (4:3)</PresentationFormat>
  <Paragraphs>93</Paragraphs>
  <Slides>14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Calibri</vt:lpstr>
      <vt:lpstr>ＤＨＰ特太ゴシック体</vt:lpstr>
      <vt:lpstr>HGP創英角ｺﾞｼｯｸUB</vt:lpstr>
      <vt:lpstr>ＭＳ Ｐゴシック</vt:lpstr>
      <vt:lpstr>ＭＳ Ｐ明朝</vt:lpstr>
      <vt:lpstr>ＭＳ ゴシック</vt:lpstr>
      <vt:lpstr>Times New Roman</vt:lpstr>
      <vt:lpstr>Wingdings</vt:lpstr>
      <vt:lpstr>Arial</vt:lpstr>
      <vt:lpstr>テーマ1</vt:lpstr>
      <vt:lpstr>Promotion of NSDI in Japan</vt:lpstr>
      <vt:lpstr>Promotion of NSDI in Japan</vt:lpstr>
      <vt:lpstr>NSDI Steering Committee</vt:lpstr>
      <vt:lpstr>NSDI Basic Plan</vt:lpstr>
      <vt:lpstr>Geospatial Infrastructure </vt:lpstr>
      <vt:lpstr>Winning at the moments of truth</vt:lpstr>
      <vt:lpstr>Disaster Response</vt:lpstr>
      <vt:lpstr>Horizontal movement of GNSS CORS</vt:lpstr>
      <vt:lpstr>Satellite SAR Interferometry</vt:lpstr>
      <vt:lpstr>Detection of landslides</vt:lpstr>
      <vt:lpstr>UAV (drone) video</vt:lpstr>
      <vt:lpstr>Flood in Joso city, 2015-09</vt:lpstr>
      <vt:lpstr>Important to record the recovery, too</vt:lpstr>
      <vt:lpstr>A proposal for promoting NSDI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22</cp:revision>
  <dcterms:created xsi:type="dcterms:W3CDTF">2016-11-01T09:50:26Z</dcterms:created>
  <dcterms:modified xsi:type="dcterms:W3CDTF">2016-11-07T15:21:41Z</dcterms:modified>
</cp:coreProperties>
</file>